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66" r:id="rId5"/>
    <p:sldId id="267" r:id="rId6"/>
  </p:sldIdLst>
  <p:sldSz cx="7559675" cy="1069181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FC1"/>
    <a:srgbClr val="167AC2"/>
    <a:srgbClr val="E6E6E6"/>
    <a:srgbClr val="1777AA"/>
    <a:srgbClr val="00407A"/>
    <a:srgbClr val="968679"/>
    <a:srgbClr val="AB9887"/>
    <a:srgbClr val="D9E2F3"/>
    <a:srgbClr val="548D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9" d="100"/>
          <a:sy n="69" d="100"/>
        </p:scale>
        <p:origin x="152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DC0C0-4192-4B36-BC7D-E0D9135CABE9}" type="datetimeFigureOut">
              <a:rPr lang="es-ES" smtClean="0"/>
              <a:t>14/04/2021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9819B-B7A2-4986-B1D8-79E7BBA53A5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9078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DC0C0-4192-4B36-BC7D-E0D9135CABE9}" type="datetimeFigureOut">
              <a:rPr lang="es-ES" smtClean="0"/>
              <a:t>14/04/2021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9819B-B7A2-4986-B1D8-79E7BBA53A5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6853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DC0C0-4192-4B36-BC7D-E0D9135CABE9}" type="datetimeFigureOut">
              <a:rPr lang="es-ES" smtClean="0"/>
              <a:t>14/04/2021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9819B-B7A2-4986-B1D8-79E7BBA53A5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95895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DC0C0-4192-4B36-BC7D-E0D9135CABE9}" type="datetimeFigureOut">
              <a:rPr lang="es-ES" smtClean="0"/>
              <a:t>14/04/2021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9819B-B7A2-4986-B1D8-79E7BBA53A5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96615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DC0C0-4192-4B36-BC7D-E0D9135CABE9}" type="datetimeFigureOut">
              <a:rPr lang="es-ES" smtClean="0"/>
              <a:t>14/04/2021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9819B-B7A2-4986-B1D8-79E7BBA53A5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13151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DC0C0-4192-4B36-BC7D-E0D9135CABE9}" type="datetimeFigureOut">
              <a:rPr lang="es-ES" smtClean="0"/>
              <a:t>14/04/2021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9819B-B7A2-4986-B1D8-79E7BBA53A5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09485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DC0C0-4192-4B36-BC7D-E0D9135CABE9}" type="datetimeFigureOut">
              <a:rPr lang="es-ES" smtClean="0"/>
              <a:t>14/04/2021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9819B-B7A2-4986-B1D8-79E7BBA53A5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9813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DC0C0-4192-4B36-BC7D-E0D9135CABE9}" type="datetimeFigureOut">
              <a:rPr lang="es-ES" smtClean="0"/>
              <a:t>14/04/2021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9819B-B7A2-4986-B1D8-79E7BBA53A5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06490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DC0C0-4192-4B36-BC7D-E0D9135CABE9}" type="datetimeFigureOut">
              <a:rPr lang="es-ES" smtClean="0"/>
              <a:t>14/04/2021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9819B-B7A2-4986-B1D8-79E7BBA53A5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43239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DC0C0-4192-4B36-BC7D-E0D9135CABE9}" type="datetimeFigureOut">
              <a:rPr lang="es-ES" smtClean="0"/>
              <a:t>14/04/2021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9819B-B7A2-4986-B1D8-79E7BBA53A5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6006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DC0C0-4192-4B36-BC7D-E0D9135CABE9}" type="datetimeFigureOut">
              <a:rPr lang="es-ES" smtClean="0"/>
              <a:t>14/04/2021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9819B-B7A2-4986-B1D8-79E7BBA53A5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18916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5DC0C0-4192-4B36-BC7D-E0D9135CABE9}" type="datetimeFigureOut">
              <a:rPr lang="es-ES" smtClean="0"/>
              <a:t>14/04/2021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89819B-B7A2-4986-B1D8-79E7BBA53A5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65537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contacto@tesicnor.com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266B410C-F063-42DE-B7CB-AC1CEBB933CC}"/>
              </a:ext>
            </a:extLst>
          </p:cNvPr>
          <p:cNvSpPr/>
          <p:nvPr/>
        </p:nvSpPr>
        <p:spPr>
          <a:xfrm>
            <a:off x="0" y="0"/>
            <a:ext cx="7573120" cy="5344191"/>
          </a:xfrm>
          <a:prstGeom prst="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4504" t="-20676" b="256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DDC94FB0-3D44-4B68-924C-EA1BC2988CF2}"/>
              </a:ext>
            </a:extLst>
          </p:cNvPr>
          <p:cNvSpPr/>
          <p:nvPr/>
        </p:nvSpPr>
        <p:spPr>
          <a:xfrm>
            <a:off x="-1" y="5251864"/>
            <a:ext cx="7573121" cy="154767"/>
          </a:xfrm>
          <a:prstGeom prst="rect">
            <a:avLst/>
          </a:prstGeom>
          <a:solidFill>
            <a:srgbClr val="548D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63B754E0-6C79-493A-AC07-9E66BD3C18B5}"/>
              </a:ext>
            </a:extLst>
          </p:cNvPr>
          <p:cNvSpPr/>
          <p:nvPr/>
        </p:nvSpPr>
        <p:spPr>
          <a:xfrm>
            <a:off x="1435193" y="5597405"/>
            <a:ext cx="4773707" cy="2215336"/>
          </a:xfrm>
          <a:prstGeom prst="rect">
            <a:avLst/>
          </a:prstGeom>
          <a:solidFill>
            <a:srgbClr val="D9E2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722E72E4-0C72-4795-B401-1D3FD0E4AE34}"/>
              </a:ext>
            </a:extLst>
          </p:cNvPr>
          <p:cNvSpPr txBox="1"/>
          <p:nvPr/>
        </p:nvSpPr>
        <p:spPr>
          <a:xfrm>
            <a:off x="132042" y="8304464"/>
            <a:ext cx="39534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b="1" i="0" u="none" strike="noStrike" baseline="0" dirty="0">
                <a:solidFill>
                  <a:srgbClr val="7A7A7A"/>
                </a:solidFill>
                <a:latin typeface="Verdana" panose="020B0604030504040204" pitchFamily="34" charset="0"/>
              </a:rPr>
              <a:t>Organizan y Participan: </a:t>
            </a:r>
            <a:endParaRPr lang="es-ES" b="1" dirty="0">
              <a:solidFill>
                <a:srgbClr val="968679"/>
              </a:solidFill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3697570D-40E2-4B8E-8964-BCCEDB48EB8A}"/>
              </a:ext>
            </a:extLst>
          </p:cNvPr>
          <p:cNvSpPr/>
          <p:nvPr/>
        </p:nvSpPr>
        <p:spPr>
          <a:xfrm>
            <a:off x="537881" y="2015308"/>
            <a:ext cx="7035239" cy="2393577"/>
          </a:xfrm>
          <a:prstGeom prst="rect">
            <a:avLst/>
          </a:prstGeom>
          <a:solidFill>
            <a:srgbClr val="D9E2F3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27D4B45B-5845-4DC2-B2BD-238E50C0AAA8}"/>
              </a:ext>
            </a:extLst>
          </p:cNvPr>
          <p:cNvSpPr txBox="1"/>
          <p:nvPr/>
        </p:nvSpPr>
        <p:spPr>
          <a:xfrm>
            <a:off x="537881" y="2216436"/>
            <a:ext cx="692336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000" b="1" dirty="0">
                <a:solidFill>
                  <a:srgbClr val="006FC1"/>
                </a:solidFill>
              </a:rPr>
              <a:t>Riesgo eléctrico ¿Cómo protegerse?</a:t>
            </a:r>
            <a:endParaRPr lang="es-ES" sz="6600" b="1" dirty="0">
              <a:solidFill>
                <a:srgbClr val="006FC1"/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6FBAB29A-4580-40F0-BDF2-8B192EC1F89E}"/>
              </a:ext>
            </a:extLst>
          </p:cNvPr>
          <p:cNvSpPr txBox="1"/>
          <p:nvPr/>
        </p:nvSpPr>
        <p:spPr>
          <a:xfrm>
            <a:off x="1946368" y="5665722"/>
            <a:ext cx="4773707" cy="2230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s-ES" b="1" u="sng" dirty="0"/>
              <a:t>Fecha</a:t>
            </a:r>
            <a:r>
              <a:rPr lang="es-ES" dirty="0"/>
              <a:t>: Viernes 21 de mayo de 2021 </a:t>
            </a:r>
          </a:p>
          <a:p>
            <a:pPr>
              <a:lnSpc>
                <a:spcPct val="200000"/>
              </a:lnSpc>
            </a:pPr>
            <a:r>
              <a:rPr lang="es-ES" b="1" u="sng" dirty="0"/>
              <a:t>Hora</a:t>
            </a:r>
            <a:r>
              <a:rPr lang="es-ES" dirty="0"/>
              <a:t>: 11h30 – 13h00 (España)</a:t>
            </a:r>
          </a:p>
          <a:p>
            <a:pPr>
              <a:lnSpc>
                <a:spcPct val="200000"/>
              </a:lnSpc>
            </a:pPr>
            <a:r>
              <a:rPr lang="es-ES" b="1" u="sng" dirty="0"/>
              <a:t>Formato</a:t>
            </a:r>
            <a:r>
              <a:rPr lang="es-ES" dirty="0"/>
              <a:t>: Presencial y Online  </a:t>
            </a:r>
          </a:p>
          <a:p>
            <a:pPr>
              <a:lnSpc>
                <a:spcPct val="200000"/>
              </a:lnSpc>
            </a:pPr>
            <a:endParaRPr lang="es-ES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8B46032D-3D3E-4744-BB2E-77D2B9C44B30}"/>
              </a:ext>
            </a:extLst>
          </p:cNvPr>
          <p:cNvSpPr txBox="1"/>
          <p:nvPr/>
        </p:nvSpPr>
        <p:spPr>
          <a:xfrm>
            <a:off x="415317" y="284157"/>
            <a:ext cx="2980764" cy="76944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s-ES" sz="4400" b="1" dirty="0">
                <a:solidFill>
                  <a:schemeClr val="bg1"/>
                </a:solidFill>
              </a:rPr>
              <a:t>EVENTO</a:t>
            </a:r>
          </a:p>
        </p:txBody>
      </p:sp>
      <p:pic>
        <p:nvPicPr>
          <p:cNvPr id="31" name="Imagen 30" descr="Logotipo&#10;&#10;Descripción generada automáticamente">
            <a:extLst>
              <a:ext uri="{FF2B5EF4-FFF2-40B4-BE49-F238E27FC236}">
                <a16:creationId xmlns:a16="http://schemas.microsoft.com/office/drawing/2014/main" id="{D68863BA-B807-47BA-9330-92E6D914A3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8178" y="9361398"/>
            <a:ext cx="2308901" cy="563737"/>
          </a:xfrm>
          <a:prstGeom prst="rect">
            <a:avLst/>
          </a:prstGeom>
        </p:spPr>
      </p:pic>
      <p:pic>
        <p:nvPicPr>
          <p:cNvPr id="1028" name="Picture 4" descr="Asociaciones - IED Electronics">
            <a:extLst>
              <a:ext uri="{FF2B5EF4-FFF2-40B4-BE49-F238E27FC236}">
                <a16:creationId xmlns:a16="http://schemas.microsoft.com/office/drawing/2014/main" id="{803AD047-D22B-4F97-9CB4-043EBCDFB0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042" y="9120966"/>
            <a:ext cx="2673174" cy="981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Asepeyo Logo Vector (.EPS) Free Download">
            <a:extLst>
              <a:ext uri="{FF2B5EF4-FFF2-40B4-BE49-F238E27FC236}">
                <a16:creationId xmlns:a16="http://schemas.microsoft.com/office/drawing/2014/main" id="{41167284-E08F-44E5-999A-82B729F82D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3994" y="9001382"/>
            <a:ext cx="1623639" cy="811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7930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uadroTexto 20">
            <a:extLst>
              <a:ext uri="{FF2B5EF4-FFF2-40B4-BE49-F238E27FC236}">
                <a16:creationId xmlns:a16="http://schemas.microsoft.com/office/drawing/2014/main" id="{073A7EB6-1F61-4EAF-880C-E59A680C3ACA}"/>
              </a:ext>
            </a:extLst>
          </p:cNvPr>
          <p:cNvSpPr txBox="1"/>
          <p:nvPr/>
        </p:nvSpPr>
        <p:spPr>
          <a:xfrm>
            <a:off x="518461" y="975563"/>
            <a:ext cx="25422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u="sng" dirty="0">
                <a:solidFill>
                  <a:srgbClr val="006FC1"/>
                </a:solidFill>
              </a:rPr>
              <a:t>Presentación</a:t>
            </a:r>
          </a:p>
        </p:txBody>
      </p:sp>
      <p:pic>
        <p:nvPicPr>
          <p:cNvPr id="16" name="Imagen 15" descr="Logotipo&#10;&#10;Descripción generada automáticamente">
            <a:extLst>
              <a:ext uri="{FF2B5EF4-FFF2-40B4-BE49-F238E27FC236}">
                <a16:creationId xmlns:a16="http://schemas.microsoft.com/office/drawing/2014/main" id="{4880DE40-5197-449E-9822-F7829BC9ED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6390" y="126811"/>
            <a:ext cx="1195011" cy="291771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7E3AC046-6F1B-4DA0-BD67-3651240BE0B6}"/>
              </a:ext>
            </a:extLst>
          </p:cNvPr>
          <p:cNvSpPr txBox="1"/>
          <p:nvPr/>
        </p:nvSpPr>
        <p:spPr>
          <a:xfrm>
            <a:off x="518461" y="1642872"/>
            <a:ext cx="658158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riesgo eléctrico es algo transversal en la industria y aunque el número de accidentes se va reduciendo constantemente, a menudo son muy graves. </a:t>
            </a:r>
          </a:p>
          <a:p>
            <a:pPr algn="just"/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s-E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esta jornada comentaremos la evolución estadística del riesgo eléctrico, conoceremos de primera mano una experiencia, analizaremos casos reales y aprenderemos una sencilla metodología de evaluación de su riesgo.</a:t>
            </a:r>
          </a:p>
          <a:p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25" name="Conector recto 24">
            <a:extLst>
              <a:ext uri="{FF2B5EF4-FFF2-40B4-BE49-F238E27FC236}">
                <a16:creationId xmlns:a16="http://schemas.microsoft.com/office/drawing/2014/main" id="{85674C6B-9E0E-4A5F-9F87-74938CC0AAD2}"/>
              </a:ext>
            </a:extLst>
          </p:cNvPr>
          <p:cNvCxnSpPr>
            <a:cxnSpLocks/>
          </p:cNvCxnSpPr>
          <p:nvPr/>
        </p:nvCxnSpPr>
        <p:spPr>
          <a:xfrm>
            <a:off x="1789580" y="3351635"/>
            <a:ext cx="350632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uadroTexto 25">
            <a:extLst>
              <a:ext uri="{FF2B5EF4-FFF2-40B4-BE49-F238E27FC236}">
                <a16:creationId xmlns:a16="http://schemas.microsoft.com/office/drawing/2014/main" id="{85B3E7F0-7BD5-4C1B-BD6E-F27FCF1275C3}"/>
              </a:ext>
            </a:extLst>
          </p:cNvPr>
          <p:cNvSpPr txBox="1"/>
          <p:nvPr/>
        </p:nvSpPr>
        <p:spPr>
          <a:xfrm>
            <a:off x="0" y="3696915"/>
            <a:ext cx="75596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>
                <a:solidFill>
                  <a:srgbClr val="006FC1"/>
                </a:solidFill>
              </a:rPr>
              <a:t>Estructura del Webinar y Contenidos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8C5DA313-C204-418D-B49D-9A24F882BF38}"/>
              </a:ext>
            </a:extLst>
          </p:cNvPr>
          <p:cNvSpPr txBox="1"/>
          <p:nvPr/>
        </p:nvSpPr>
        <p:spPr>
          <a:xfrm>
            <a:off x="1546412" y="4430623"/>
            <a:ext cx="5950043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solidFill>
                  <a:srgbClr val="167AC2"/>
                </a:solidFill>
              </a:rPr>
              <a:t>Apertura Jornada </a:t>
            </a:r>
            <a:r>
              <a:rPr lang="es-ES" sz="1600" dirty="0">
                <a:solidFill>
                  <a:srgbClr val="FF0000"/>
                </a:solidFill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sz="1600" i="1" dirty="0" err="1"/>
              <a:t>Dña</a:t>
            </a:r>
            <a:r>
              <a:rPr lang="es-ES" sz="1600" i="1" dirty="0"/>
              <a:t> </a:t>
            </a:r>
            <a:r>
              <a:rPr lang="es-ES" sz="1600" b="0" i="0" dirty="0">
                <a:effectLst/>
                <a:latin typeface="Calibri" panose="020F0502020204030204" pitchFamily="34" charset="0"/>
              </a:rPr>
              <a:t>Arantxa Quintana</a:t>
            </a:r>
            <a:r>
              <a:rPr lang="es-ES" sz="1600" i="1" dirty="0"/>
              <a:t>. Fundación Industrial Navarra</a:t>
            </a:r>
          </a:p>
          <a:p>
            <a:endParaRPr lang="es-ES" sz="1600" dirty="0"/>
          </a:p>
          <a:p>
            <a:r>
              <a:rPr lang="es-ES" sz="1600" dirty="0">
                <a:solidFill>
                  <a:srgbClr val="167AC2"/>
                </a:solidFill>
              </a:rPr>
              <a:t>Estadísticas Incidentes/Accidentes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sz="1600" i="1" dirty="0" err="1"/>
              <a:t>Dña</a:t>
            </a:r>
            <a:r>
              <a:rPr lang="es-ES" sz="1600" i="1" dirty="0"/>
              <a:t> Silvia Jiménez. Asepeyo</a:t>
            </a:r>
            <a:endParaRPr lang="es-ES" sz="1600" dirty="0">
              <a:solidFill>
                <a:srgbClr val="167AC2"/>
              </a:solidFill>
            </a:endParaRPr>
          </a:p>
          <a:p>
            <a:endParaRPr lang="es-ES" sz="1600" dirty="0">
              <a:solidFill>
                <a:srgbClr val="167AC2"/>
              </a:solidFill>
            </a:endParaRPr>
          </a:p>
          <a:p>
            <a:r>
              <a:rPr lang="es-ES" sz="1600" dirty="0">
                <a:solidFill>
                  <a:srgbClr val="167AC2"/>
                </a:solidFill>
              </a:rPr>
              <a:t>Testimonio Riesgo eléctrico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sz="1600" b="0" i="0" dirty="0">
                <a:effectLst/>
                <a:latin typeface="Inter"/>
              </a:rPr>
              <a:t>Don Joan Parés. </a:t>
            </a:r>
            <a:endParaRPr lang="es-ES" sz="1600" dirty="0"/>
          </a:p>
          <a:p>
            <a:endParaRPr lang="es-ES" sz="1600" i="1" dirty="0"/>
          </a:p>
          <a:p>
            <a:r>
              <a:rPr lang="es-ES" sz="1600" dirty="0">
                <a:solidFill>
                  <a:srgbClr val="167AC2"/>
                </a:solidFill>
              </a:rPr>
              <a:t>Análisis de accidentes reales. Causas, Consecuencias, Soluciones.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sz="1600" dirty="0" err="1">
                <a:latin typeface="Inter"/>
              </a:rPr>
              <a:t>Dña</a:t>
            </a:r>
            <a:r>
              <a:rPr lang="es-ES" sz="1600" dirty="0">
                <a:latin typeface="Inter"/>
              </a:rPr>
              <a:t> Cristina Salazar. Tesicnor </a:t>
            </a:r>
          </a:p>
          <a:p>
            <a:endParaRPr lang="es-ES" sz="1600" dirty="0">
              <a:solidFill>
                <a:srgbClr val="167AC2"/>
              </a:solidFill>
            </a:endParaRPr>
          </a:p>
          <a:p>
            <a:r>
              <a:rPr lang="es-ES" sz="1600" dirty="0">
                <a:solidFill>
                  <a:srgbClr val="167AC2"/>
                </a:solidFill>
              </a:rPr>
              <a:t>Metodología de evaluación global de riesgo eléctrico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sz="1600" dirty="0">
                <a:latin typeface="Inter"/>
              </a:rPr>
              <a:t>Don Jokin Mendia. Tesicnor</a:t>
            </a:r>
          </a:p>
          <a:p>
            <a:endParaRPr lang="es-ES" sz="1600" dirty="0"/>
          </a:p>
          <a:p>
            <a:r>
              <a:rPr lang="es-ES" sz="1600" dirty="0">
                <a:solidFill>
                  <a:srgbClr val="167AC2"/>
                </a:solidFill>
              </a:rPr>
              <a:t>Preguntas, resolución de duda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sz="1600" dirty="0">
                <a:latin typeface="Inter"/>
              </a:rPr>
              <a:t>Organizadores, ponentes y asistentes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85E6A60A-BD77-4075-999A-9798E68AB72A}"/>
              </a:ext>
            </a:extLst>
          </p:cNvPr>
          <p:cNvSpPr txBox="1"/>
          <p:nvPr/>
        </p:nvSpPr>
        <p:spPr>
          <a:xfrm>
            <a:off x="189198" y="5200731"/>
            <a:ext cx="17212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solidFill>
                  <a:srgbClr val="167AC2"/>
                </a:solidFill>
              </a:rPr>
              <a:t>11h30-11h40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F7523386-7C43-41EC-8137-17425F8D141D}"/>
              </a:ext>
            </a:extLst>
          </p:cNvPr>
          <p:cNvSpPr txBox="1"/>
          <p:nvPr/>
        </p:nvSpPr>
        <p:spPr>
          <a:xfrm>
            <a:off x="189198" y="5931785"/>
            <a:ext cx="17212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solidFill>
                  <a:srgbClr val="167AC2"/>
                </a:solidFill>
              </a:rPr>
              <a:t>11h40-11h50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E6F4D85F-971E-46DE-9BA3-24CBA41C19CE}"/>
              </a:ext>
            </a:extLst>
          </p:cNvPr>
          <p:cNvSpPr txBox="1"/>
          <p:nvPr/>
        </p:nvSpPr>
        <p:spPr>
          <a:xfrm>
            <a:off x="1885017" y="9668292"/>
            <a:ext cx="5311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/>
              <a:t>Llamando al teléfono 948 214 040, o enviando un correo electrónico a </a:t>
            </a:r>
            <a:r>
              <a:rPr lang="es-ES" sz="1600" dirty="0">
                <a:hlinkClick r:id="rId3"/>
              </a:rPr>
              <a:t>contacto@tesicnor.com</a:t>
            </a:r>
            <a:r>
              <a:rPr lang="es-ES" sz="1600" dirty="0"/>
              <a:t> 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DB9952C7-5EB2-422D-8223-7C9941A6213A}"/>
              </a:ext>
            </a:extLst>
          </p:cNvPr>
          <p:cNvSpPr txBox="1"/>
          <p:nvPr/>
        </p:nvSpPr>
        <p:spPr>
          <a:xfrm>
            <a:off x="566275" y="9664441"/>
            <a:ext cx="14094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u="sng" dirty="0">
                <a:solidFill>
                  <a:srgbClr val="167AC2"/>
                </a:solidFill>
              </a:rPr>
              <a:t>INSCRÍBETE</a:t>
            </a:r>
          </a:p>
        </p:txBody>
      </p:sp>
      <p:cxnSp>
        <p:nvCxnSpPr>
          <p:cNvPr id="34" name="Conector recto 33">
            <a:extLst>
              <a:ext uri="{FF2B5EF4-FFF2-40B4-BE49-F238E27FC236}">
                <a16:creationId xmlns:a16="http://schemas.microsoft.com/office/drawing/2014/main" id="{021D0E57-2693-4817-9F01-8A95F1232776}"/>
              </a:ext>
            </a:extLst>
          </p:cNvPr>
          <p:cNvCxnSpPr>
            <a:cxnSpLocks/>
          </p:cNvCxnSpPr>
          <p:nvPr/>
        </p:nvCxnSpPr>
        <p:spPr>
          <a:xfrm>
            <a:off x="1789580" y="9422329"/>
            <a:ext cx="350632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CuadroTexto 34">
            <a:extLst>
              <a:ext uri="{FF2B5EF4-FFF2-40B4-BE49-F238E27FC236}">
                <a16:creationId xmlns:a16="http://schemas.microsoft.com/office/drawing/2014/main" id="{19DAF13E-F694-466F-8D1A-1B790A3EEDB6}"/>
              </a:ext>
            </a:extLst>
          </p:cNvPr>
          <p:cNvSpPr txBox="1"/>
          <p:nvPr/>
        </p:nvSpPr>
        <p:spPr>
          <a:xfrm>
            <a:off x="189198" y="6632130"/>
            <a:ext cx="17212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solidFill>
                  <a:srgbClr val="167AC2"/>
                </a:solidFill>
              </a:rPr>
              <a:t>11h50-12h15</a:t>
            </a: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0911D84A-5A6C-4EB0-9F07-EB708BFD171E}"/>
              </a:ext>
            </a:extLst>
          </p:cNvPr>
          <p:cNvSpPr txBox="1"/>
          <p:nvPr/>
        </p:nvSpPr>
        <p:spPr>
          <a:xfrm>
            <a:off x="189197" y="7375690"/>
            <a:ext cx="17212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solidFill>
                  <a:srgbClr val="167AC2"/>
                </a:solidFill>
              </a:rPr>
              <a:t>12h15-12h40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A59D3FFC-F963-42D4-861D-2A656331F5E2}"/>
              </a:ext>
            </a:extLst>
          </p:cNvPr>
          <p:cNvSpPr txBox="1"/>
          <p:nvPr/>
        </p:nvSpPr>
        <p:spPr>
          <a:xfrm>
            <a:off x="189196" y="8130318"/>
            <a:ext cx="17212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solidFill>
                  <a:srgbClr val="167AC2"/>
                </a:solidFill>
              </a:rPr>
              <a:t>12h40-12h50</a:t>
            </a:r>
          </a:p>
        </p:txBody>
      </p:sp>
    </p:spTree>
    <p:extLst>
      <p:ext uri="{BB962C8B-B14F-4D97-AF65-F5344CB8AC3E}">
        <p14:creationId xmlns:p14="http://schemas.microsoft.com/office/powerpoint/2010/main" val="278175361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D68B942DAB2D64E8CC86AC5AAE73BFE" ma:contentTypeVersion="10" ma:contentTypeDescription="Crear nuevo documento." ma:contentTypeScope="" ma:versionID="b37bbfc5e06861a2dd24d8962aff884d">
  <xsd:schema xmlns:xsd="http://www.w3.org/2001/XMLSchema" xmlns:xs="http://www.w3.org/2001/XMLSchema" xmlns:p="http://schemas.microsoft.com/office/2006/metadata/properties" xmlns:ns3="b617725c-cb2c-4d33-af71-7e846cdf82c2" xmlns:ns4="f736c2a8-9142-420d-9773-a3fa2eb23754" targetNamespace="http://schemas.microsoft.com/office/2006/metadata/properties" ma:root="true" ma:fieldsID="56741f7148488df15231ca9d2695a83f" ns3:_="" ns4:_="">
    <xsd:import namespace="b617725c-cb2c-4d33-af71-7e846cdf82c2"/>
    <xsd:import namespace="f736c2a8-9142-420d-9773-a3fa2eb2375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17725c-cb2c-4d33-af71-7e846cdf82c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36c2a8-9142-420d-9773-a3fa2eb23754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3" nillable="true" ma:displayName="Hash de la sugerencia para comparti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1B48904-A600-4617-A705-ABFB1CBBC33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617725c-cb2c-4d33-af71-7e846cdf82c2"/>
    <ds:schemaRef ds:uri="f736c2a8-9142-420d-9773-a3fa2eb2375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EF0F5F2-A5F2-4939-B123-F8CD144795A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331FCDD-F8B5-42C2-8581-DB8549B417B4}">
  <ds:schemaRefs>
    <ds:schemaRef ds:uri="http://schemas.microsoft.com/office/2006/metadata/properties"/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f736c2a8-9142-420d-9773-a3fa2eb23754"/>
    <ds:schemaRef ds:uri="http://purl.org/dc/dcmitype/"/>
    <ds:schemaRef ds:uri="http://www.w3.org/XML/1998/namespace"/>
    <ds:schemaRef ds:uri="b617725c-cb2c-4d33-af71-7e846cdf82c2"/>
    <ds:schemaRef ds:uri="http://schemas.microsoft.com/office/infopath/2007/PartnerControl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780</TotalTime>
  <Words>183</Words>
  <Application>Microsoft Office PowerPoint</Application>
  <PresentationFormat>Personalizado</PresentationFormat>
  <Paragraphs>35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Inter</vt:lpstr>
      <vt:lpstr>Verdana</vt:lpstr>
      <vt:lpstr>Wingdings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Anaïs Brocheriou - Tesicnor</dc:creator>
  <cp:lastModifiedBy>Rubén Guerrero - Tesicnor</cp:lastModifiedBy>
  <cp:revision>55</cp:revision>
  <cp:lastPrinted>2021-02-09T09:43:50Z</cp:lastPrinted>
  <dcterms:created xsi:type="dcterms:W3CDTF">2021-02-04T14:16:13Z</dcterms:created>
  <dcterms:modified xsi:type="dcterms:W3CDTF">2021-04-14T09:29:28Z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0x010100BD68B942DAB2D64E8CC86AC5AAE73BFE</vt:lpwstr>
  </property>
</Properties>
</file>